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6858000" cx="12192000"/>
  <p:notesSz cx="6858000" cy="9144000"/>
  <p:embeddedFontLst>
    <p:embeddedFont>
      <p:font typeface="Arial Black"/>
      <p:regular r:id="rId31"/>
    </p:embeddedFont>
    <p:embeddedFont>
      <p:font typeface="Oswald"/>
      <p:regular r:id="rId32"/>
      <p:bold r:id="rId33"/>
    </p:embeddedFont>
    <p:embeddedFont>
      <p:font typeface="Gill Sans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6" roundtripDataSignature="AMtx7mjrtrx9qjD0pdx/Epsz9gN4tXcd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490CB8C-3747-4FF8-B866-2C409059A6DF}">
  <a:tblStyle styleId="{1490CB8C-3747-4FF8-B866-2C409059A6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rialBlack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Oswald-bold.fntdata"/><Relationship Id="rId10" Type="http://schemas.openxmlformats.org/officeDocument/2006/relationships/slide" Target="slides/slide5.xml"/><Relationship Id="rId32" Type="http://schemas.openxmlformats.org/officeDocument/2006/relationships/font" Target="fonts/Oswald-regular.fntdata"/><Relationship Id="rId13" Type="http://schemas.openxmlformats.org/officeDocument/2006/relationships/slide" Target="slides/slide8.xml"/><Relationship Id="rId35" Type="http://schemas.openxmlformats.org/officeDocument/2006/relationships/font" Target="fonts/GillSans-bold.fntdata"/><Relationship Id="rId12" Type="http://schemas.openxmlformats.org/officeDocument/2006/relationships/slide" Target="slides/slide7.xml"/><Relationship Id="rId34" Type="http://schemas.openxmlformats.org/officeDocument/2006/relationships/font" Target="fonts/GillSans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8acce4789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18acce47897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8acce4789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18acce47897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8acce47897_8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18acce47897_8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8acce4789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18acce47897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8acce4789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18acce47897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8acce4789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18acce47897_0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8acce4789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18acce47897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8acce4789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18acce47897_0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8acce47897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18acce47897_0_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8acce4789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18acce47897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8acce4789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18acce47897_0_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8acce47897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18acce47897_0_8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8acce47897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18acce47897_0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8acce47897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18acce47897_0_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8acce47897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18acce47897_0_1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8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8acce47897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18acce47897_8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8acce4789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18acce47897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8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88"/>
          <p:cNvSpPr txBox="1"/>
          <p:nvPr>
            <p:ph idx="1" type="body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88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88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88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7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97"/>
          <p:cNvSpPr txBox="1"/>
          <p:nvPr>
            <p:ph idx="1" type="body"/>
          </p:nvPr>
        </p:nvSpPr>
        <p:spPr>
          <a:xfrm rot="5400000">
            <a:off x="4545009" y="324172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97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97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97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8"/>
          <p:cNvSpPr txBox="1"/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98"/>
          <p:cNvSpPr txBox="1"/>
          <p:nvPr>
            <p:ph idx="1" type="body"/>
          </p:nvPr>
        </p:nvSpPr>
        <p:spPr>
          <a:xfrm rot="5400000">
            <a:off x="2838641" y="329756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98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98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98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9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9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89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0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90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90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0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90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1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1"/>
          <p:cNvSpPr txBox="1"/>
          <p:nvPr>
            <p:ph idx="1" type="body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91"/>
          <p:cNvSpPr txBox="1"/>
          <p:nvPr>
            <p:ph idx="2" type="body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91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1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1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2"/>
          <p:cNvSpPr txBox="1"/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92"/>
          <p:cNvSpPr txBox="1"/>
          <p:nvPr>
            <p:ph idx="1" type="subTitle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3F3F3F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7" name="Google Shape;37;p92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92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92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3"/>
          <p:cNvSpPr txBox="1"/>
          <p:nvPr>
            <p:ph idx="1" type="body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0" sz="19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93"/>
          <p:cNvSpPr txBox="1"/>
          <p:nvPr>
            <p:ph idx="2" type="body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93"/>
          <p:cNvSpPr txBox="1"/>
          <p:nvPr>
            <p:ph idx="3" type="body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93"/>
          <p:cNvSpPr txBox="1"/>
          <p:nvPr>
            <p:ph idx="4" type="body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0" sz="19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93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93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93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" name="Google Shape;48;p93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4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4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4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4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95"/>
          <p:cNvSpPr txBox="1"/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5"/>
          <p:cNvSpPr txBox="1"/>
          <p:nvPr>
            <p:ph idx="1" type="body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925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58" name="Google Shape;58;p95"/>
          <p:cNvSpPr txBox="1"/>
          <p:nvPr>
            <p:ph idx="2" type="body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95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5"/>
          <p:cNvSpPr txBox="1"/>
          <p:nvPr>
            <p:ph idx="11" type="ftr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5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6"/>
          <p:cNvSpPr txBox="1"/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6"/>
          <p:cNvSpPr/>
          <p:nvPr>
            <p:ph idx="2" type="pic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65" name="Google Shape;65;p96"/>
          <p:cNvSpPr txBox="1"/>
          <p:nvPr>
            <p:ph idx="1" type="body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96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6"/>
          <p:cNvSpPr txBox="1"/>
          <p:nvPr>
            <p:ph idx="11" type="ftr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96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7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b="0" i="0" sz="2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87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" name="Google Shape;8;p87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9" name="Google Shape;9;p87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" name="Google Shape;10;p87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4393" y="0"/>
            <a:ext cx="12246393" cy="677618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>
            <p:ph idx="1" type="body"/>
          </p:nvPr>
        </p:nvSpPr>
        <p:spPr>
          <a:xfrm>
            <a:off x="1803001" y="88214"/>
            <a:ext cx="8739739" cy="774487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 fontScale="77500"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45454"/>
              <a:buNone/>
            </a:pPr>
            <a:r>
              <a:rPr b="1" lang="en-US" sz="4400"/>
              <a:t>GLOBAL BANK USER MANAGEMENT</a:t>
            </a:r>
            <a:endParaRPr/>
          </a:p>
        </p:txBody>
      </p:sp>
      <p:sp>
        <p:nvSpPr>
          <p:cNvPr id="87" name="Google Shape;87;p1"/>
          <p:cNvSpPr txBox="1"/>
          <p:nvPr/>
        </p:nvSpPr>
        <p:spPr>
          <a:xfrm>
            <a:off x="3397792" y="6031122"/>
            <a:ext cx="5342021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Right Bank. Right Now! At your comfort!!</a:t>
            </a:r>
            <a:endParaRPr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8acce47897_0_18"/>
          <p:cNvSpPr txBox="1"/>
          <p:nvPr/>
        </p:nvSpPr>
        <p:spPr>
          <a:xfrm>
            <a:off x="2044525" y="76200"/>
            <a:ext cx="8548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INCORRECT PASSWORD PROMPT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83" name="Google Shape;183;g18acce47897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602387" cy="5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8acce47897_0_24"/>
          <p:cNvSpPr txBox="1"/>
          <p:nvPr/>
        </p:nvSpPr>
        <p:spPr>
          <a:xfrm>
            <a:off x="2044525" y="76200"/>
            <a:ext cx="8548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REGISTRATION PAGE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89" name="Google Shape;189;g18acce47897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629061" cy="5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8acce47897_8_11"/>
          <p:cNvSpPr txBox="1"/>
          <p:nvPr/>
        </p:nvSpPr>
        <p:spPr>
          <a:xfrm>
            <a:off x="2044525" y="76200"/>
            <a:ext cx="8548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USER MENU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95" name="Google Shape;195;g18acce47897_8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887198" cy="5245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8acce47897_0_30"/>
          <p:cNvSpPr txBox="1"/>
          <p:nvPr/>
        </p:nvSpPr>
        <p:spPr>
          <a:xfrm>
            <a:off x="2044525" y="76200"/>
            <a:ext cx="8548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VIEW BALANCE</a:t>
            </a: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 PAGE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01" name="Google Shape;201;g18acce47897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887203" cy="5330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8acce47897_0_36"/>
          <p:cNvSpPr txBox="1"/>
          <p:nvPr/>
        </p:nvSpPr>
        <p:spPr>
          <a:xfrm>
            <a:off x="2044525" y="76200"/>
            <a:ext cx="8548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LOAN APPLICATION PAGE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07" name="Google Shape;207;g18acce47897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682456" cy="5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acce47897_0_42"/>
          <p:cNvSpPr txBox="1"/>
          <p:nvPr/>
        </p:nvSpPr>
        <p:spPr>
          <a:xfrm>
            <a:off x="1803050" y="76200"/>
            <a:ext cx="948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SUCCESS PROMPT FOR LOAN APPLICATION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13" name="Google Shape;213;g18acce47897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784177" cy="5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8acce47897_0_48"/>
          <p:cNvSpPr txBox="1"/>
          <p:nvPr/>
        </p:nvSpPr>
        <p:spPr>
          <a:xfrm>
            <a:off x="1803050" y="76200"/>
            <a:ext cx="948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PROMPT FOR LOAN LIMIT EXCEEDED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19" name="Google Shape;219;g18acce47897_0_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593056" cy="5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8acce47897_0_54"/>
          <p:cNvSpPr txBox="1"/>
          <p:nvPr/>
        </p:nvSpPr>
        <p:spPr>
          <a:xfrm>
            <a:off x="1803050" y="76200"/>
            <a:ext cx="948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TRANSACTIONS PAGE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25" name="Google Shape;225;g18acce47897_0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747664" cy="5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8acce47897_0_60"/>
          <p:cNvSpPr txBox="1"/>
          <p:nvPr/>
        </p:nvSpPr>
        <p:spPr>
          <a:xfrm>
            <a:off x="1803050" y="76200"/>
            <a:ext cx="948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PROMPT FOR SUCCESSFUL DEPOSIT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31" name="Google Shape;231;g18acce47897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628469" cy="5676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8acce47897_0_66"/>
          <p:cNvSpPr txBox="1"/>
          <p:nvPr/>
        </p:nvSpPr>
        <p:spPr>
          <a:xfrm>
            <a:off x="1803050" y="76200"/>
            <a:ext cx="948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PROMPT FOR INSUFFICIENT BALANCE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37" name="Google Shape;237;g18acce47897_0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641633" cy="5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0" y="0"/>
            <a:ext cx="4738255" cy="6858000"/>
          </a:xfrm>
          <a:prstGeom prst="rect">
            <a:avLst/>
          </a:prstGeom>
          <a:solidFill>
            <a:srgbClr val="C5C0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4753278" y="0"/>
            <a:ext cx="7438722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94" name="Google Shape;94;p2"/>
          <p:cNvGrpSpPr/>
          <p:nvPr/>
        </p:nvGrpSpPr>
        <p:grpSpPr>
          <a:xfrm>
            <a:off x="5270496" y="652525"/>
            <a:ext cx="6278284" cy="5293748"/>
            <a:chOff x="0" y="12765"/>
            <a:chExt cx="6151562" cy="4479773"/>
          </a:xfrm>
        </p:grpSpPr>
        <p:sp>
          <p:nvSpPr>
            <p:cNvPr id="95" name="Google Shape;95;p2"/>
            <p:cNvSpPr/>
            <p:nvPr/>
          </p:nvSpPr>
          <p:spPr>
            <a:xfrm>
              <a:off x="0" y="1276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 txBox="1"/>
            <p:nvPr/>
          </p:nvSpPr>
          <p:spPr>
            <a:xfrm>
              <a:off x="33127" y="4589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Presented by GROUP 2</a:t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0" y="77488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rgbClr val="8BB5AA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 txBox="1"/>
            <p:nvPr/>
          </p:nvSpPr>
          <p:spPr>
            <a:xfrm>
              <a:off x="33127" y="80801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MADHAN METTUKURU</a:t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0" y="153700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rgbClr val="7AB88A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 txBox="1"/>
            <p:nvPr/>
          </p:nvSpPr>
          <p:spPr>
            <a:xfrm>
              <a:off x="33127" y="157013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AKSHAY MADGUNI</a:t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0" y="229912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rgbClr val="78BA69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 txBox="1"/>
            <p:nvPr/>
          </p:nvSpPr>
          <p:spPr>
            <a:xfrm>
              <a:off x="33127" y="233225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VIVEK SINGH</a:t>
              </a:r>
              <a:endParaRPr sz="29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0" y="306124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rgbClr val="9BBF56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 txBox="1"/>
            <p:nvPr/>
          </p:nvSpPr>
          <p:spPr>
            <a:xfrm>
              <a:off x="33127" y="309437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CHARMIE RAJAN</a:t>
              </a:r>
              <a:endParaRPr sz="29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0" y="3813938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rgbClr val="C5AB42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 txBox="1"/>
            <p:nvPr/>
          </p:nvSpPr>
          <p:spPr>
            <a:xfrm>
              <a:off x="33127" y="3847065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SHREYASH BAPODIA</a:t>
              </a:r>
              <a:endParaRPr/>
            </a:p>
          </p:txBody>
        </p:sp>
      </p:grpSp>
      <p:sp>
        <p:nvSpPr>
          <p:cNvPr id="107" name="Google Shape;107;p2"/>
          <p:cNvSpPr/>
          <p:nvPr/>
        </p:nvSpPr>
        <p:spPr>
          <a:xfrm>
            <a:off x="420414" y="1555531"/>
            <a:ext cx="4162096" cy="4130566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642938" y="3017520"/>
            <a:ext cx="3546678" cy="15081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FF0000"/>
                </a:solidFill>
                <a:latin typeface="Gill Sans"/>
                <a:ea typeface="Gill Sans"/>
                <a:cs typeface="Gill Sans"/>
                <a:sym typeface="Gill Sans"/>
              </a:rPr>
              <a:t>Guided By: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rgbClr val="FF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Rajasekhar Sir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8acce47897_0_72"/>
          <p:cNvSpPr txBox="1"/>
          <p:nvPr/>
        </p:nvSpPr>
        <p:spPr>
          <a:xfrm>
            <a:off x="1803050" y="76200"/>
            <a:ext cx="948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PROMPT FOR SUCCESSFUL WITHDRAW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43" name="Google Shape;243;g18acce47897_0_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773233" cy="5676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8acce47897_0_83"/>
          <p:cNvSpPr txBox="1"/>
          <p:nvPr/>
        </p:nvSpPr>
        <p:spPr>
          <a:xfrm>
            <a:off x="1803050" y="76200"/>
            <a:ext cx="948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VIEW STATEMENT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49" name="Google Shape;249;g18acce47897_0_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874901" cy="5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8acce47897_0_89"/>
          <p:cNvSpPr txBox="1"/>
          <p:nvPr/>
        </p:nvSpPr>
        <p:spPr>
          <a:xfrm>
            <a:off x="1803050" y="76200"/>
            <a:ext cx="948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INVALID RANGE PROMPT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55" name="Google Shape;255;g18acce47897_0_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800862" cy="5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8acce47897_0_95"/>
          <p:cNvSpPr txBox="1"/>
          <p:nvPr/>
        </p:nvSpPr>
        <p:spPr>
          <a:xfrm>
            <a:off x="1803050" y="76200"/>
            <a:ext cx="948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INCORRECT DATE PROMPT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61" name="Google Shape;261;g18acce47897_0_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790343" cy="5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8acce47897_0_101"/>
          <p:cNvSpPr txBox="1"/>
          <p:nvPr/>
        </p:nvSpPr>
        <p:spPr>
          <a:xfrm>
            <a:off x="1803050" y="76200"/>
            <a:ext cx="948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SUCCESS! LIST OF TRANSACTIONS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67" name="Google Shape;267;g18acce47897_0_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887199" cy="5349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86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"/>
          <p:cNvSpPr txBox="1"/>
          <p:nvPr>
            <p:ph type="title"/>
          </p:nvPr>
        </p:nvSpPr>
        <p:spPr>
          <a:xfrm>
            <a:off x="202124" y="343500"/>
            <a:ext cx="5008500" cy="117510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Gill Sans"/>
              <a:buNone/>
            </a:pPr>
            <a:r>
              <a:rPr lang="en-US" sz="3600"/>
              <a:t>PROBLEM STATEMENT</a:t>
            </a:r>
            <a:endParaRPr sz="3600"/>
          </a:p>
        </p:txBody>
      </p:sp>
      <p:sp>
        <p:nvSpPr>
          <p:cNvPr id="114" name="Google Shape;114;p10"/>
          <p:cNvSpPr txBox="1"/>
          <p:nvPr>
            <p:ph idx="1" type="body"/>
          </p:nvPr>
        </p:nvSpPr>
        <p:spPr>
          <a:xfrm>
            <a:off x="352273" y="1639675"/>
            <a:ext cx="5008500" cy="43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/>
              <a:t>User can </a:t>
            </a:r>
            <a:r>
              <a:rPr lang="en-US" sz="2800"/>
              <a:t>register</a:t>
            </a:r>
            <a:r>
              <a:rPr lang="en-US" sz="2800"/>
              <a:t> themselves to the application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800"/>
              <a:t>User can apply for the loan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800"/>
              <a:t>User can withdraw/deposit amount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800"/>
              <a:t>User can check </a:t>
            </a:r>
            <a:r>
              <a:rPr lang="en-US" sz="2800"/>
              <a:t>their balance.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800"/>
              <a:t>User can view </a:t>
            </a:r>
            <a:r>
              <a:rPr lang="en-US" sz="2800"/>
              <a:t>their</a:t>
            </a:r>
            <a:r>
              <a:rPr lang="en-US" sz="2800"/>
              <a:t> statement</a:t>
            </a:r>
            <a:endParaRPr/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</p:txBody>
      </p:sp>
      <p:pic>
        <p:nvPicPr>
          <p:cNvPr id="115" name="Google Shape;115;p10"/>
          <p:cNvPicPr preferRelativeResize="0"/>
          <p:nvPr/>
        </p:nvPicPr>
        <p:blipFill rotWithShape="1">
          <a:blip r:embed="rId3">
            <a:alphaModFix/>
          </a:blip>
          <a:srcRect b="1" l="12385" r="11777" t="0"/>
          <a:stretch/>
        </p:blipFill>
        <p:spPr>
          <a:xfrm>
            <a:off x="5554025" y="488574"/>
            <a:ext cx="6637976" cy="564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105" y="1288473"/>
            <a:ext cx="5298172" cy="5440300"/>
          </a:xfrm>
          <a:prstGeom prst="rect">
            <a:avLst/>
          </a:prstGeom>
          <a:noFill/>
          <a:ln cap="sq" cmpd="thickThin" w="889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121" name="Google Shape;121;p5"/>
          <p:cNvSpPr/>
          <p:nvPr/>
        </p:nvSpPr>
        <p:spPr>
          <a:xfrm>
            <a:off x="3701935" y="157942"/>
            <a:ext cx="5419894" cy="972589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2" name="Google Shape;122;p5"/>
          <p:cNvSpPr txBox="1"/>
          <p:nvPr/>
        </p:nvSpPr>
        <p:spPr>
          <a:xfrm>
            <a:off x="4414058" y="332340"/>
            <a:ext cx="461356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AIM OF THE PROJECT</a:t>
            </a:r>
            <a:endParaRPr/>
          </a:p>
        </p:txBody>
      </p:sp>
      <p:graphicFrame>
        <p:nvGraphicFramePr>
          <p:cNvPr id="123" name="Google Shape;123;p5"/>
          <p:cNvGraphicFramePr/>
          <p:nvPr/>
        </p:nvGraphicFramePr>
        <p:xfrm>
          <a:off x="5798500" y="12884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{1490CB8C-3747-4FF8-B866-2C409059A6DF}</a:tableStyleId>
              </a:tblPr>
              <a:tblGrid>
                <a:gridCol w="6214050"/>
              </a:tblGrid>
              <a:tr h="151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>
                          <a:latin typeface="Oswald"/>
                          <a:ea typeface="Oswald"/>
                          <a:cs typeface="Oswald"/>
                          <a:sym typeface="Oswald"/>
                        </a:rPr>
                        <a:t>It enables bank customers to register themselves as new customer and login to see their details. </a:t>
                      </a:r>
                      <a:endParaRPr sz="25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</a:tr>
              <a:tr h="98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>
                          <a:latin typeface="Oswald"/>
                          <a:ea typeface="Oswald"/>
                          <a:cs typeface="Oswald"/>
                          <a:sym typeface="Oswald"/>
                        </a:rPr>
                        <a:t>It helps them to deposit or withdraw money from their bank account.</a:t>
                      </a:r>
                      <a:endParaRPr sz="25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</a:tr>
              <a:tr h="98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>
                          <a:latin typeface="Oswald"/>
                          <a:ea typeface="Oswald"/>
                          <a:cs typeface="Oswald"/>
                          <a:sym typeface="Oswald"/>
                        </a:rPr>
                        <a:t>At </a:t>
                      </a:r>
                      <a:r>
                        <a:rPr lang="en-US" sz="2500">
                          <a:latin typeface="Oswald"/>
                          <a:ea typeface="Oswald"/>
                          <a:cs typeface="Oswald"/>
                          <a:sym typeface="Oswald"/>
                        </a:rPr>
                        <a:t>anytime user can see their account balance and available loan balance.</a:t>
                      </a:r>
                      <a:endParaRPr sz="25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</a:tr>
              <a:tr h="98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>
                          <a:latin typeface="Oswald"/>
                          <a:ea typeface="Oswald"/>
                          <a:cs typeface="Oswald"/>
                          <a:sym typeface="Oswald"/>
                        </a:rPr>
                        <a:t>It helps them to apply for loan online.</a:t>
                      </a:r>
                      <a:endParaRPr sz="25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</a:tr>
              <a:tr h="98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>
                          <a:latin typeface="Oswald"/>
                          <a:ea typeface="Oswald"/>
                          <a:cs typeface="Oswald"/>
                          <a:sym typeface="Oswald"/>
                        </a:rPr>
                        <a:t>User can also view </a:t>
                      </a:r>
                      <a:r>
                        <a:rPr lang="en-US" sz="2500">
                          <a:latin typeface="Oswald"/>
                          <a:ea typeface="Oswald"/>
                          <a:cs typeface="Oswald"/>
                          <a:sym typeface="Oswald"/>
                        </a:rPr>
                        <a:t>their</a:t>
                      </a:r>
                      <a:r>
                        <a:rPr lang="en-US" sz="2500">
                          <a:latin typeface="Oswald"/>
                          <a:ea typeface="Oswald"/>
                          <a:cs typeface="Oswald"/>
                          <a:sym typeface="Oswald"/>
                        </a:rPr>
                        <a:t> account statement for a particular date range.</a:t>
                      </a:r>
                      <a:endParaRPr sz="25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9"/>
          <p:cNvSpPr txBox="1"/>
          <p:nvPr>
            <p:ph type="title"/>
          </p:nvPr>
        </p:nvSpPr>
        <p:spPr>
          <a:xfrm>
            <a:off x="640080" y="2406316"/>
            <a:ext cx="3401568" cy="2002055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2800"/>
              <a:buFont typeface="Gill Sans"/>
              <a:buNone/>
            </a:pPr>
            <a:r>
              <a:rPr lang="en-US">
                <a:solidFill>
                  <a:srgbClr val="0D0D0D"/>
                </a:solidFill>
              </a:rPr>
              <a:t>TECHNOLOGIES USED</a:t>
            </a:r>
            <a:endParaRPr>
              <a:solidFill>
                <a:srgbClr val="0D0D0D"/>
              </a:solidFill>
            </a:endParaRPr>
          </a:p>
        </p:txBody>
      </p:sp>
      <p:grpSp>
        <p:nvGrpSpPr>
          <p:cNvPr id="129" name="Google Shape;129;p9"/>
          <p:cNvGrpSpPr/>
          <p:nvPr/>
        </p:nvGrpSpPr>
        <p:grpSpPr>
          <a:xfrm>
            <a:off x="5397500" y="652528"/>
            <a:ext cx="6151562" cy="5251320"/>
            <a:chOff x="0" y="12765"/>
            <a:chExt cx="6151562" cy="5251320"/>
          </a:xfrm>
        </p:grpSpPr>
        <p:sp>
          <p:nvSpPr>
            <p:cNvPr id="130" name="Google Shape;130;p9"/>
            <p:cNvSpPr/>
            <p:nvPr/>
          </p:nvSpPr>
          <p:spPr>
            <a:xfrm>
              <a:off x="0" y="1276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 txBox="1"/>
            <p:nvPr/>
          </p:nvSpPr>
          <p:spPr>
            <a:xfrm>
              <a:off x="33127" y="4589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Spring boot</a:t>
              </a:r>
              <a:endParaRPr sz="29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0" y="77488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rgbClr val="8BB5AA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9"/>
            <p:cNvSpPr txBox="1"/>
            <p:nvPr/>
          </p:nvSpPr>
          <p:spPr>
            <a:xfrm>
              <a:off x="33127" y="80801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React Js</a:t>
              </a:r>
              <a:endParaRPr sz="29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0" y="153700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rgbClr val="7AB88A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9"/>
            <p:cNvSpPr txBox="1"/>
            <p:nvPr/>
          </p:nvSpPr>
          <p:spPr>
            <a:xfrm>
              <a:off x="33127" y="157013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CSS3</a:t>
              </a:r>
              <a:endParaRPr sz="29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0" y="229912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rgbClr val="78BA69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9"/>
            <p:cNvSpPr txBox="1"/>
            <p:nvPr/>
          </p:nvSpPr>
          <p:spPr>
            <a:xfrm>
              <a:off x="33127" y="233225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HTML5</a:t>
              </a:r>
              <a:endParaRPr sz="29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0" y="306124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rgbClr val="9BBF56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9"/>
            <p:cNvSpPr txBox="1"/>
            <p:nvPr/>
          </p:nvSpPr>
          <p:spPr>
            <a:xfrm>
              <a:off x="33127" y="309437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JPA( Java Persistence API)</a:t>
              </a:r>
              <a:endParaRPr sz="29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0" y="382336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rgbClr val="C5AB42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9"/>
            <p:cNvSpPr txBox="1"/>
            <p:nvPr/>
          </p:nvSpPr>
          <p:spPr>
            <a:xfrm>
              <a:off x="33127" y="385649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Postman</a:t>
              </a:r>
              <a:endParaRPr sz="29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0" y="4585485"/>
              <a:ext cx="6151562" cy="678600"/>
            </a:xfrm>
            <a:prstGeom prst="roundRect">
              <a:avLst>
                <a:gd fmla="val 16667" name="adj"/>
              </a:avLst>
            </a:prstGeom>
            <a:solidFill>
              <a:srgbClr val="C76531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9"/>
            <p:cNvSpPr txBox="1"/>
            <p:nvPr/>
          </p:nvSpPr>
          <p:spPr>
            <a:xfrm>
              <a:off x="33127" y="4618612"/>
              <a:ext cx="6085308" cy="6123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0475" lIns="110475" spcFirstLastPara="1" rIns="110475" wrap="square" tIns="1104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900"/>
                <a:buFont typeface="Gill Sans"/>
                <a:buNone/>
              </a:pPr>
              <a:r>
                <a:rPr lang="en-US" sz="29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MySQL</a:t>
              </a:r>
              <a:endParaRPr sz="29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1"/>
          <p:cNvSpPr txBox="1"/>
          <p:nvPr>
            <p:ph type="title"/>
          </p:nvPr>
        </p:nvSpPr>
        <p:spPr>
          <a:xfrm>
            <a:off x="2111064" y="427494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MODULES</a:t>
            </a:r>
            <a:endParaRPr/>
          </a:p>
        </p:txBody>
      </p:sp>
      <p:grpSp>
        <p:nvGrpSpPr>
          <p:cNvPr id="149" name="Google Shape;149;p11"/>
          <p:cNvGrpSpPr/>
          <p:nvPr/>
        </p:nvGrpSpPr>
        <p:grpSpPr>
          <a:xfrm>
            <a:off x="2231127" y="1936663"/>
            <a:ext cx="7729800" cy="3888031"/>
            <a:chOff x="0" y="0"/>
            <a:chExt cx="7729800" cy="3888031"/>
          </a:xfrm>
        </p:grpSpPr>
        <p:sp>
          <p:nvSpPr>
            <p:cNvPr id="150" name="Google Shape;150;p11"/>
            <p:cNvSpPr/>
            <p:nvPr/>
          </p:nvSpPr>
          <p:spPr>
            <a:xfrm>
              <a:off x="0" y="0"/>
              <a:ext cx="7729800" cy="702000"/>
            </a:xfrm>
            <a:prstGeom prst="roundRect">
              <a:avLst>
                <a:gd fmla="val 16667" name="adj"/>
              </a:avLst>
            </a:prstGeom>
            <a:solidFill>
              <a:srgbClr val="F5A21B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 txBox="1"/>
            <p:nvPr/>
          </p:nvSpPr>
          <p:spPr>
            <a:xfrm>
              <a:off x="34269" y="34269"/>
              <a:ext cx="7661100" cy="63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4300" lIns="114300" spcFirstLastPara="1" rIns="114300" wrap="square" tIns="1143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Gill Sans"/>
                <a:buNone/>
              </a:pPr>
              <a:r>
                <a:rPr lang="en-US" sz="3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Registration and Login</a:t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>
              <a:off x="0" y="820831"/>
              <a:ext cx="7729800" cy="702000"/>
            </a:xfrm>
            <a:prstGeom prst="roundRect">
              <a:avLst>
                <a:gd fmla="val 16667" name="adj"/>
              </a:avLst>
            </a:prstGeom>
            <a:solidFill>
              <a:srgbClr val="F5A21B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 txBox="1"/>
            <p:nvPr/>
          </p:nvSpPr>
          <p:spPr>
            <a:xfrm>
              <a:off x="34269" y="855100"/>
              <a:ext cx="7661100" cy="63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4300" lIns="114300" spcFirstLastPara="1" rIns="114300" wrap="square" tIns="1143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Gill Sans"/>
                <a:buNone/>
              </a:pPr>
              <a:r>
                <a:rPr lang="en-US" sz="3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User Menu</a:t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>
              <a:off x="0" y="1609231"/>
              <a:ext cx="7729800" cy="702000"/>
            </a:xfrm>
            <a:prstGeom prst="roundRect">
              <a:avLst>
                <a:gd fmla="val 16667" name="adj"/>
              </a:avLst>
            </a:prstGeom>
            <a:solidFill>
              <a:srgbClr val="F5A21B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 txBox="1"/>
            <p:nvPr/>
          </p:nvSpPr>
          <p:spPr>
            <a:xfrm>
              <a:off x="34269" y="1643500"/>
              <a:ext cx="7661100" cy="63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4300" lIns="114300" spcFirstLastPara="1" rIns="114300" wrap="square" tIns="1143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Gill Sans"/>
                <a:buNone/>
              </a:pPr>
              <a:r>
                <a:rPr lang="en-US" sz="3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Transactions	</a:t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>
              <a:off x="0" y="2397631"/>
              <a:ext cx="7729800" cy="702000"/>
            </a:xfrm>
            <a:prstGeom prst="roundRect">
              <a:avLst>
                <a:gd fmla="val 16667" name="adj"/>
              </a:avLst>
            </a:prstGeom>
            <a:solidFill>
              <a:srgbClr val="F5A21B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 txBox="1"/>
            <p:nvPr/>
          </p:nvSpPr>
          <p:spPr>
            <a:xfrm>
              <a:off x="34269" y="2431900"/>
              <a:ext cx="7661100" cy="63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4300" lIns="114300" spcFirstLastPara="1" rIns="114300" wrap="square" tIns="1143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Gill Sans"/>
                <a:buNone/>
              </a:pPr>
              <a:r>
                <a:rPr lang="en-US" sz="3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View Statement</a:t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>
              <a:off x="0" y="3186031"/>
              <a:ext cx="7729800" cy="702000"/>
            </a:xfrm>
            <a:prstGeom prst="roundRect">
              <a:avLst>
                <a:gd fmla="val 16667" name="adj"/>
              </a:avLst>
            </a:prstGeom>
            <a:solidFill>
              <a:srgbClr val="F5A21B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 txBox="1"/>
            <p:nvPr/>
          </p:nvSpPr>
          <p:spPr>
            <a:xfrm>
              <a:off x="34269" y="3220300"/>
              <a:ext cx="7661100" cy="63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4300" lIns="114300" spcFirstLastPara="1" rIns="114300" wrap="square" tIns="1143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000"/>
                <a:buFont typeface="Gill Sans"/>
                <a:buNone/>
              </a:pPr>
              <a:r>
                <a:rPr lang="en-US" sz="3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Loan</a:t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8acce47897_8_0"/>
          <p:cNvSpPr txBox="1"/>
          <p:nvPr/>
        </p:nvSpPr>
        <p:spPr>
          <a:xfrm>
            <a:off x="2962150" y="76200"/>
            <a:ext cx="5489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HOME</a:t>
            </a: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 PAGE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65" name="Google Shape;165;g18acce47897_8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887200" cy="5257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09025"/>
            <a:ext cx="11887202" cy="5717267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71"/>
          <p:cNvSpPr txBox="1"/>
          <p:nvPr/>
        </p:nvSpPr>
        <p:spPr>
          <a:xfrm>
            <a:off x="2962150" y="76200"/>
            <a:ext cx="5489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LOGIN PAGE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8acce47897_0_12"/>
          <p:cNvSpPr txBox="1"/>
          <p:nvPr/>
        </p:nvSpPr>
        <p:spPr>
          <a:xfrm>
            <a:off x="2962150" y="76200"/>
            <a:ext cx="5489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INVALID USER </a:t>
            </a:r>
            <a:r>
              <a:rPr b="1" lang="en-US" sz="4000">
                <a:latin typeface="Oswald"/>
                <a:ea typeface="Oswald"/>
                <a:cs typeface="Oswald"/>
                <a:sym typeface="Oswald"/>
              </a:rPr>
              <a:t>PROMPT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77" name="Google Shape;177;g18acce47897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000"/>
            <a:ext cx="11671284" cy="567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2022-07-11T12:02:28Z</dcterms:created>
  <dc:creator>naveen</dc:creator>
</cp:coreProperties>
</file>